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INDUSTRIAL AERODYNAMICS 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b="1" dirty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AO465</a:t>
            </a:r>
            <a:endParaRPr lang="en-US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4724400"/>
            <a:ext cx="2362200" cy="9144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8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90500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Because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residual layer is not influenced directly by the earth's surface (i.e. no turbulent stresses) it is not considered a boundary layer.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However, we include it in our discussion for descriptive purposes.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Only the mixed layer and stable layer are true boundary layers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966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153" y="914400"/>
            <a:ext cx="8077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latin typeface="Times New Roman"/>
              </a:rPr>
              <a:t>4. Mixing Height (or) Gradient Height (or) Height of the PBL </a:t>
            </a:r>
            <a:endParaRPr lang="en-US" sz="2800" b="1" i="1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Because turbulent fluxes vary based on surface heating and other factors, the height of the PBL also varies.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At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night, the height of the PBL decreases dramatically as the stable layer forms.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height of the PBL is called the mixing height, because it is the height up to which the air is well-mixed.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mixing height is very important to air quality experts when determining air pollution dispersion.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We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will cover this more in the Focus on Air Quality section.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Meanwhile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we'll look at some of the factors which influence the PBL.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55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510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imes New Roman"/>
              </a:rPr>
              <a:t>EFFECT OF TERRAIN ON GRADIENT HEIGHT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136339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For winds near ground surface, frictional effects play a significant role.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Ground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obstruction retard the movement of air close to the ground surface, causing a reduction in wind speed.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At some height above ground, the movement of air is no longer affected by ground obstruction.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height is called gradient height (Z</a:t>
            </a:r>
            <a:r>
              <a:rPr lang="en-US" sz="1400" dirty="0">
                <a:solidFill>
                  <a:srgbClr val="000000"/>
                </a:solidFill>
                <a:latin typeface="Times New Roman"/>
              </a:rPr>
              <a:t>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) which is a function of ground roughness.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unobstructed wind speed is called gradient wind speed (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V</a:t>
            </a:r>
            <a:r>
              <a:rPr lang="en-US" sz="1400" dirty="0" err="1">
                <a:solidFill>
                  <a:srgbClr val="000000"/>
                </a:solidFill>
                <a:latin typeface="Times New Roman"/>
              </a:rPr>
              <a:t>Zg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) and it is considered to be constant above gradient height.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00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57616" y="293889"/>
                <a:ext cx="7924800" cy="6106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b="1" i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Times New Roman"/>
                  </a:rPr>
                  <a:t>Wind Profile </a:t>
                </a:r>
                <a:endParaRPr lang="en-US" sz="28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/>
                </a:endParaRP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Wind profile is the variation of mean wind speed with height above ground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. </a:t>
                </a: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It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is usually represented by power law or logarithmic law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800" i="1" u="sng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/>
                  </a:rPr>
                  <a:t>1</a:t>
                </a:r>
                <a:r>
                  <a:rPr lang="en-US" sz="2800" i="1" u="sng" dirty="0">
                    <a:solidFill>
                      <a:schemeClr val="accent2">
                        <a:lumMod val="75000"/>
                      </a:schemeClr>
                    </a:solidFill>
                    <a:latin typeface="Times New Roman"/>
                  </a:rPr>
                  <a:t>. Power law </a:t>
                </a:r>
                <a:endParaRPr lang="en-US" sz="2800" u="sng" dirty="0">
                  <a:solidFill>
                    <a:schemeClr val="accent2">
                      <a:lumMod val="75000"/>
                    </a:schemeClr>
                  </a:solidFill>
                  <a:latin typeface="Times New Roman"/>
                </a:endParaRP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The Power law, which is used by some engineers to represent variation of wind speed with height, is an empirical equation, which for the case of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/>
                  </a:rPr>
                  <a:t>mean speeds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takes the form of </a:t>
                </a:r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𝑍𝑔</m:t>
                            </m:r>
                          </m:sub>
                        </m:sSub>
                      </m:den>
                    </m:f>
                    <m:r>
                      <a:rPr lang="en-US" sz="2400" b="0" i="0" smtClean="0">
                        <a:solidFill>
                          <a:srgbClr val="000000"/>
                        </a:solidFill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𝑍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𝑔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l-GR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α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0000"/>
                  </a:solidFill>
                  <a:latin typeface="Cambria Math"/>
                </a:endParaRP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Where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/>
                  </a:rPr>
                  <a:t>V</a:t>
                </a:r>
                <a:r>
                  <a:rPr lang="en-US" sz="1400" dirty="0" err="1" smtClean="0">
                    <a:solidFill>
                      <a:srgbClr val="000000"/>
                    </a:solidFill>
                    <a:latin typeface="Times New Roman"/>
                  </a:rPr>
                  <a:t>z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/>
                  </a:rPr>
                  <a:t>V</a:t>
                </a:r>
                <a:r>
                  <a:rPr lang="en-US" sz="1400" dirty="0" err="1">
                    <a:solidFill>
                      <a:srgbClr val="000000"/>
                    </a:solidFill>
                    <a:latin typeface="Times New Roman"/>
                  </a:rPr>
                  <a:t>zg</a:t>
                </a:r>
                <a:r>
                  <a:rPr lang="en-US" sz="1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= the wind speeds at height Z,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/>
                  </a:rPr>
                  <a:t>Z</a:t>
                </a:r>
                <a:r>
                  <a:rPr lang="en-US" sz="1400" dirty="0" err="1">
                    <a:solidFill>
                      <a:srgbClr val="000000"/>
                    </a:solidFill>
                    <a:latin typeface="Times New Roman"/>
                  </a:rPr>
                  <a:t>g</a:t>
                </a:r>
                <a:r>
                  <a:rPr lang="en-US" sz="1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Times New Roman"/>
                  </a:rPr>
                  <a:t>       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respectively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, and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α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= the power law exponent.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(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/>
                  </a:rPr>
                  <a:t>Z</a:t>
                </a:r>
                <a:r>
                  <a:rPr lang="en-US" sz="1400" dirty="0" err="1">
                    <a:solidFill>
                      <a:srgbClr val="000000"/>
                    </a:solidFill>
                    <a:latin typeface="Times New Roman"/>
                  </a:rPr>
                  <a:t>g</a:t>
                </a:r>
                <a:r>
                  <a:rPr lang="en-US" sz="1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and α are functions of ground roughness)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16" y="293889"/>
                <a:ext cx="7924800" cy="6106159"/>
              </a:xfrm>
              <a:prstGeom prst="rect">
                <a:avLst/>
              </a:prstGeom>
              <a:blipFill rotWithShape="1">
                <a:blip r:embed="rId2"/>
                <a:stretch>
                  <a:fillRect l="-1231" t="-998" r="-923" b="-1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2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26509" y="762000"/>
                <a:ext cx="7772400" cy="5538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 u="sng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/>
                  </a:rPr>
                  <a:t>2. Logarithmic law </a:t>
                </a:r>
                <a:endParaRPr lang="en-US" sz="2800" u="sng" dirty="0">
                  <a:solidFill>
                    <a:schemeClr val="accent2">
                      <a:lumMod val="75000"/>
                    </a:schemeClr>
                  </a:solidFill>
                  <a:latin typeface="Times New Roman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The Logarithmic law is used by both engineers and meteorologists. </a:t>
                </a:r>
                <a:endParaRPr lang="en-US" sz="24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It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is based on physics of the boundary layer and it is valid in the bottom 20 to 30% of the boundary layer. </a:t>
                </a:r>
                <a:endParaRPr lang="en-US" sz="24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Mean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wind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speed 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Cambria Math"/>
                  </a:rPr>
                  <a:t>𝑉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Cambria Math"/>
                  </a:rPr>
                  <a:t>𝑍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Cambria Math"/>
                  </a:rPr>
                  <a:t>̅̅̅ =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2.5∗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sz="240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𝑍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 dirty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Where,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                        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Roughness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length</a:t>
                </a:r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U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*= Friction velocity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𝜌</m:t>
                            </m:r>
                          </m:den>
                        </m:f>
                      </m:e>
                    </m:rad>
                  </m:oMath>
                </a14:m>
                <a:endPara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Shear stress at the ground surface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</a:t>
                </a:r>
                <a:r>
                  <a:rPr lang="el-GR" sz="24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ρ</a:t>
                </a:r>
                <a:r>
                  <a:rPr lang="el-GR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Air density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09" y="762000"/>
                <a:ext cx="7772400" cy="5538439"/>
              </a:xfrm>
              <a:prstGeom prst="rect">
                <a:avLst/>
              </a:prstGeom>
              <a:blipFill rotWithShape="1">
                <a:blip r:embed="rId2"/>
                <a:stretch>
                  <a:fillRect l="-1569" t="-1100" b="-1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5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8304" y="304800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i="1" u="sng" dirty="0" smtClean="0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Typical </a:t>
            </a:r>
            <a:r>
              <a:rPr lang="en-US" sz="2400" i="1" u="sng" dirty="0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values of parameters in wind profiles based on effect of terrain type </a:t>
            </a:r>
            <a:endParaRPr lang="en-US" sz="2400" i="1" u="sng" dirty="0" smtClean="0">
              <a:solidFill>
                <a:schemeClr val="accent3">
                  <a:lumMod val="75000"/>
                </a:schemeClr>
              </a:solidFill>
              <a:latin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88943"/>
              </p:ext>
            </p:extLst>
          </p:nvPr>
        </p:nvGraphicFramePr>
        <p:xfrm>
          <a:off x="393004" y="1219200"/>
          <a:ext cx="8534400" cy="48463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3179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Terrain category 	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Terrain description 	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Gradient height </a:t>
                      </a:r>
                    </a:p>
                    <a:p>
                      <a:pPr algn="ctr"/>
                      <a:r>
                        <a:rPr lang="en-US" sz="1800" u="none" strike="noStrik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Zg</a:t>
                      </a:r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(m) 	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Roughness length </a:t>
                      </a:r>
                    </a:p>
                    <a:p>
                      <a:pPr algn="ctr"/>
                      <a:r>
                        <a:rPr lang="en-US" sz="1800" u="none" strike="noStrik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Zo</a:t>
                      </a:r>
                      <a:r>
                        <a:rPr lang="en-US" sz="18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(m) 	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 speed exponent </a:t>
                      </a:r>
                    </a:p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l-GR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α 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41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Open sea, ice, tundra, desert 	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0.11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Open country with low scrub or scattered trees 	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0.03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Suburban areas, small towns, well wooded areas 	</a:t>
                      </a: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0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Numerous tall buildings. City centers, well developed industrial areas 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0.36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001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59285" y="5562600"/>
            <a:ext cx="679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  <a:latin typeface="Times New Roman"/>
              </a:rPr>
              <a:t>Figure: Variation of wind speed with height for different terrain types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2369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8014" y="152400"/>
                <a:ext cx="8001000" cy="69682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The turbulence created is higher in rougher terrain than in smoother terrain. </a:t>
                </a: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Turbulence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decreases with increasing height above ground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pPr algn="ctr"/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800" b="1" i="1" dirty="0">
                    <a:solidFill>
                      <a:srgbClr val="000000"/>
                    </a:solidFill>
                    <a:latin typeface="Times New Roman"/>
                  </a:rPr>
                  <a:t>Turbulence Intensity </a:t>
                </a:r>
                <a:endParaRPr lang="en-US" sz="2800" b="1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The most commonly used parameter to define turbulence in time domain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is turbulence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intensity. </a:t>
                </a:r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It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is a measure of the relative amplitude of the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fluctuations compared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to the mean component of wind. </a:t>
                </a:r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It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is expressed as: </a:t>
                </a:r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den>
                    </m:f>
                  </m:oMath>
                </a14:m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Where,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/>
                  </a:rPr>
                  <a:t>T</a:t>
                </a:r>
                <a:r>
                  <a:rPr lang="en-US" sz="1400" dirty="0" err="1" smtClean="0">
                    <a:solidFill>
                      <a:srgbClr val="000000"/>
                    </a:solidFill>
                    <a:latin typeface="Times New Roman"/>
                  </a:rPr>
                  <a:t>u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= The turbulence intensity.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σ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= The root mean square of wind speed, and 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V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Times New Roman"/>
                  </a:rPr>
                  <a:t>Z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= The mean wind speed. </a:t>
                </a:r>
              </a:p>
              <a:p>
                <a:pPr marL="342900" indent="-342900">
                  <a:buFont typeface="Wingdings" pitchFamily="2" charset="2"/>
                  <a:buChar char="v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Turbulence intensity decreases with height since the mean wind speed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increases and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the fluctuation of wind decreases. </a:t>
                </a:r>
                <a:endParaRPr lang="en-US" sz="240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/>
                  </a:rPr>
                  <a:t>                                    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014" y="152400"/>
                <a:ext cx="8001000" cy="6968254"/>
              </a:xfrm>
              <a:prstGeom prst="rect">
                <a:avLst/>
              </a:prstGeom>
              <a:blipFill rotWithShape="1">
                <a:blip r:embed="rId2"/>
                <a:stretch>
                  <a:fillRect l="-1220" t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812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2860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03262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ATMOSPHERIC BOUNDARY LAYER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The planetary boundary layer (PBL), also known as the atmospheric boundary layer (ABL), is the lowest part of the atmosphere and its behavior is directly influenced by its contact with a planetary surface.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Above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the PBL is the "free atmosphere" where the wind is approximately geostrophic (parallel to the isobars) while within the PBL the wind is affected by surface drag.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free atmosphere is usually non-turbulent.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74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248399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21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7848600" cy="2739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srgbClr val="000000"/>
                </a:solidFill>
                <a:latin typeface="Times New Roman"/>
              </a:rPr>
              <a:t>Structure of the Planetary Boundary Layer </a:t>
            </a:r>
            <a:endParaRPr lang="en-US" sz="2800" b="1" u="sng" dirty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PBL can be subdivided into four separate component layers: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surface layer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mixed layer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stable layer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residual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454" y="3196411"/>
            <a:ext cx="4862945" cy="350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150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09600"/>
            <a:ext cx="6400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13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2296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latin typeface="Times New Roman"/>
              </a:rPr>
              <a:t>1. Mixed Layer(or) Convective Boundary Layer (CBL) </a:t>
            </a:r>
            <a:endParaRPr lang="en-US" sz="2800" b="1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During the daytime, surface heating leads to convective motion in the PBL.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Heat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transfer from the surface forms rising warm air.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Radiative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cooling from clouds forms sinking cooler air.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Convective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motion also leads to significant turbulence which mixes the air within this 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Because of the convective motion and significant mixing of air, this sub-layer is called the convective layer or mixed 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Above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mixed layer is a stable layer which prevents the continued upward motion of thermals.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This stable layer also restricts turbulence, preventing frictional influences from reaching above the PBL.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stable layer is called the entrainment zone, because it is here where air from above the PBL entrains into the mixed layer.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613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970" y="2133600"/>
            <a:ext cx="80772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During the day, the mixed layer reaches heights over 1 km and make up the entire layer of the PBL above the surface 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However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the mixed layer vanishes with the sun as the thermally driven convection ceases.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endParaRPr lang="en-US" sz="2800" b="1" i="1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263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7467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latin typeface="Times New Roman"/>
              </a:rPr>
              <a:t>2. Stable Layer(or) Nocturnal Boundary Layer (NBL) </a:t>
            </a:r>
            <a:endParaRPr lang="en-US" sz="2800" b="1" dirty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After sunset, convective motion dramatically decreases. However, the earth's surface still affects the air, and a stable boundary layer forms (also called the nocturnal boundary layer).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This boundary layer is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characterized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by light winds and weaker, more sporadic turbulence than in the mixed layer.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height of the PBL, therefore, decreases significantly during the night.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Though the height of the nocturnal layer varies, it is usually less than half that of the mixed layer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Unlike, 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mixed layer, the stable boundary layer does not have a well-defined top. Instead, it slowly merges with the residual layer.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61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0685" y="533400"/>
            <a:ext cx="7924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latin typeface="Times New Roman"/>
              </a:rPr>
              <a:t>3. Residual Layer </a:t>
            </a:r>
            <a:endParaRPr lang="en-US" sz="2800" b="1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As turbulence and the mixed layer decay with sunset, the air maintains many of the state variables that the well-mixed air had.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layer is called the residual layer (because its properties are residuals of the mixed layer) and forms above the stable boundary 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While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nocturnal boundary layer has a very stable profile, the residual layer tends to have more of a neutral profile.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residual layer does not have contact with the earth's surface, and so is not influenced by turbulent stresses like the stable boundary layer below it.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residual layer is bounded above by a capping inversion, which approximates the height of the daytime height of the mixed layer.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inversion simply prevents entrainment from aloft.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7906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1103</Words>
  <Application>Microsoft Office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Cambria Math</vt:lpstr>
      <vt:lpstr>Corbel</vt:lpstr>
      <vt:lpstr>Times New Roman</vt:lpstr>
      <vt:lpstr>Wingdings</vt:lpstr>
      <vt:lpstr>Wingdings 2</vt:lpstr>
      <vt:lpstr>Wingdings 3</vt:lpstr>
      <vt:lpstr>Module</vt:lpstr>
      <vt:lpstr> INDUSTRIAL AERODYNAMICS  AO465</vt:lpstr>
      <vt:lpstr>ATMOSPHERIC BOUNDARY LAYER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OF TERRAIN ON GRADIENT HEIGHT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AERODYNAMICS  AO465</dc:title>
  <dc:creator>Cad Lab</dc:creator>
  <cp:lastModifiedBy>AMMU</cp:lastModifiedBy>
  <cp:revision>101</cp:revision>
  <dcterms:created xsi:type="dcterms:W3CDTF">2006-08-16T00:00:00Z</dcterms:created>
  <dcterms:modified xsi:type="dcterms:W3CDTF">2021-01-12T04:56:43Z</dcterms:modified>
</cp:coreProperties>
</file>